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42"/>
  </p:notesMasterIdLst>
  <p:handoutMasterIdLst>
    <p:handoutMasterId r:id="rId43"/>
  </p:handoutMasterIdLst>
  <p:sldIdLst>
    <p:sldId id="264" r:id="rId2"/>
    <p:sldId id="270" r:id="rId3"/>
    <p:sldId id="287" r:id="rId4"/>
    <p:sldId id="274" r:id="rId5"/>
    <p:sldId id="276" r:id="rId6"/>
    <p:sldId id="275" r:id="rId7"/>
    <p:sldId id="277" r:id="rId8"/>
    <p:sldId id="278" r:id="rId9"/>
    <p:sldId id="285" r:id="rId10"/>
    <p:sldId id="289" r:id="rId11"/>
    <p:sldId id="292" r:id="rId12"/>
    <p:sldId id="293" r:id="rId13"/>
    <p:sldId id="286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269" r:id="rId40"/>
    <p:sldId id="260" r:id="rId4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3F3F5"/>
    <a:srgbClr val="FFFFFF"/>
    <a:srgbClr val="87806D"/>
    <a:srgbClr val="FD9301"/>
    <a:srgbClr val="E3D096"/>
    <a:srgbClr val="53929B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2" autoAdjust="0"/>
    <p:restoredTop sz="94600" autoAdjust="0"/>
  </p:normalViewPr>
  <p:slideViewPr>
    <p:cSldViewPr showGuides="1">
      <p:cViewPr>
        <p:scale>
          <a:sx n="110" d="100"/>
          <a:sy n="110" d="100"/>
        </p:scale>
        <p:origin x="1856" y="48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71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68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47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1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82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箭頭線說明，容易誤導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1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6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避免過多選擇而分心（舉例一般電商網站太多商品的問題）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把圖標簡化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應用的位置講出來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有提到的設計，後面技術點要呼應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481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2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897fecb7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897fecb7f_1_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b897fecb7f_1_24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4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2748be2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b2748be270_0_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b2748be270_0_2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677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7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1172890" y="4316189"/>
            <a:ext cx="756022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、王亭又老師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04528" y="879823"/>
            <a:ext cx="4945461" cy="1872208"/>
            <a:chOff x="1353600" y="1556792"/>
            <a:chExt cx="7199800" cy="2725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6746">
              <a:off x="1353600" y="1556792"/>
              <a:ext cx="7199800" cy="272563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</p:spPr>
        </p:pic>
      </p:grp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網路書店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</a:t>
            </a:r>
            <a:r>
              <a:rPr lang="en-US" altLang="zh-TW" dirty="0"/>
              <a:t>ICON</a:t>
            </a:r>
            <a:r>
              <a:rPr lang="zh-TW" altLang="en-US" dirty="0"/>
              <a:t>選單、今日選書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922211" y="2780928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387"/>
              <a:gd name="adj6" fmla="val -1635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使用圖標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簡化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5097016" y="4025874"/>
            <a:ext cx="2016224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隨機推薦今日選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2000672" y="2348880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279"/>
              <a:gd name="adj6" fmla="val -1635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自動簡化的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5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2" y="1418456"/>
            <a:ext cx="8618655" cy="5439544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首頁：依據書籍類別，隨機推薦書單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6609184" y="4509120"/>
            <a:ext cx="1944216" cy="630309"/>
          </a:xfrm>
          <a:prstGeom prst="borderCallout2">
            <a:avLst>
              <a:gd name="adj1" fmla="val 35755"/>
              <a:gd name="adj2" fmla="val -5952"/>
              <a:gd name="adj3" fmla="val 35768"/>
              <a:gd name="adj4" fmla="val -17263"/>
              <a:gd name="adj5" fmla="val -21955"/>
              <a:gd name="adj6" fmla="val -3838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自資料庫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渲染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書名、作者等資訊。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4520952" y="1628800"/>
            <a:ext cx="1872208" cy="6313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800"/>
              <a:gd name="adj6" fmla="val -37420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顯示該類型的暢銷排行。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6690357" y="2648120"/>
            <a:ext cx="1872208" cy="631336"/>
          </a:xfrm>
          <a:prstGeom prst="borderCallout2">
            <a:avLst>
              <a:gd name="adj1" fmla="val -16084"/>
              <a:gd name="adj2" fmla="val 93058"/>
              <a:gd name="adj3" fmla="val -47251"/>
              <a:gd name="adj4" fmla="val 92761"/>
              <a:gd name="adj5" fmla="val -59536"/>
              <a:gd name="adj6" fmla="val 7633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可連接到暢銷排行頁面。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3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4" y="1426737"/>
            <a:ext cx="8605535" cy="5431263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首頁：隨機影片推薦、</a:t>
            </a:r>
            <a:r>
              <a:rPr lang="en-US" altLang="zh-TW" dirty="0"/>
              <a:t>Footer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4160912" y="2348880"/>
            <a:ext cx="3528392" cy="504056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0884"/>
              <a:gd name="adj5" fmla="val 171240"/>
              <a:gd name="adj6" fmla="val -232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及預覽框中顯示影片預覽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圖，點擊後可連結至指定影片詳情頁。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1640632" y="5445224"/>
            <a:ext cx="1224136" cy="360040"/>
          </a:xfrm>
          <a:prstGeom prst="borderCallout2">
            <a:avLst>
              <a:gd name="adj1" fmla="val 70187"/>
              <a:gd name="adj2" fmla="val -7387"/>
              <a:gd name="adj3" fmla="val 70188"/>
              <a:gd name="adj4" fmla="val -27606"/>
              <a:gd name="adj5" fmla="val 217631"/>
              <a:gd name="adj6" fmla="val -1346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1624639" y="4029493"/>
            <a:ext cx="1224136" cy="549528"/>
          </a:xfrm>
          <a:prstGeom prst="borderCallout2">
            <a:avLst>
              <a:gd name="adj1" fmla="val 57328"/>
              <a:gd name="adj2" fmla="val 111751"/>
              <a:gd name="adj3" fmla="val 57328"/>
              <a:gd name="adj4" fmla="val 129353"/>
              <a:gd name="adj5" fmla="val 121186"/>
              <a:gd name="adj6" fmla="val 14727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影片相關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商品推薦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3430181" y="4029493"/>
            <a:ext cx="995614" cy="1404156"/>
          </a:xfrm>
          <a:prstGeom prst="frame">
            <a:avLst>
              <a:gd name="adj1" fmla="val 258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5"/>
          <a:stretch/>
        </p:blipFill>
        <p:spPr>
          <a:xfrm>
            <a:off x="0" y="1726642"/>
            <a:ext cx="9906000" cy="513135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暢銷排行：商品列表</a:t>
            </a:r>
            <a:endParaRPr lang="en-US" altLang="zh-TW" dirty="0"/>
          </a:p>
        </p:txBody>
      </p:sp>
      <p:sp>
        <p:nvSpPr>
          <p:cNvPr id="12" name="直線圖說文字 2 11"/>
          <p:cNvSpPr/>
          <p:nvPr/>
        </p:nvSpPr>
        <p:spPr>
          <a:xfrm>
            <a:off x="2936776" y="1916832"/>
            <a:ext cx="1152128" cy="360040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4703"/>
              <a:gd name="adj6" fmla="val -3774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416496" y="4725144"/>
            <a:ext cx="1728192" cy="1368152"/>
          </a:xfrm>
          <a:prstGeom prst="borderCallout2">
            <a:avLst>
              <a:gd name="adj1" fmla="val -7476"/>
              <a:gd name="adj2" fmla="val 15581"/>
              <a:gd name="adj3" fmla="val -30657"/>
              <a:gd name="adj4" fmla="val 15087"/>
              <a:gd name="adj5" fmla="val -48134"/>
              <a:gd name="adj6" fmla="val 3733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側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列：可根據分類顯示不同類型書籍的暢銷排行。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1136576" y="1736812"/>
            <a:ext cx="1368152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t="26555" r="18742" b="-212"/>
          <a:stretch/>
        </p:blipFill>
        <p:spPr>
          <a:xfrm>
            <a:off x="312587" y="1772816"/>
            <a:ext cx="9280826" cy="4680520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</a:t>
            </a:r>
            <a:r>
              <a:rPr lang="zh-TW" altLang="en-US" dirty="0" smtClean="0"/>
              <a:t>：</a:t>
            </a:r>
            <a:r>
              <a:rPr lang="zh-TW" altLang="en-US" dirty="0" smtClean="0"/>
              <a:t>分頁</a:t>
            </a:r>
            <a:endParaRPr lang="en-US" altLang="zh-TW" dirty="0"/>
          </a:p>
        </p:txBody>
      </p:sp>
      <p:sp>
        <p:nvSpPr>
          <p:cNvPr id="7" name="直線圖說文字 2 6"/>
          <p:cNvSpPr/>
          <p:nvPr/>
        </p:nvSpPr>
        <p:spPr>
          <a:xfrm>
            <a:off x="6609184" y="4653136"/>
            <a:ext cx="2232248" cy="1008112"/>
          </a:xfrm>
          <a:prstGeom prst="borderCallout2">
            <a:avLst>
              <a:gd name="adj1" fmla="val 71323"/>
              <a:gd name="adj2" fmla="val -8379"/>
              <a:gd name="adj3" fmla="val 72133"/>
              <a:gd name="adj4" fmla="val -20173"/>
              <a:gd name="adj5" fmla="val 89342"/>
              <a:gd name="adj6" fmla="val -2939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分頁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：將自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接收到的資料陣列轉換為二維陣列後，切分頁功能。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3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登入、註冊流程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5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3588BBF-7F07-44DF-AF7F-B8FAA67BE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3" y="1772816"/>
            <a:ext cx="9353574" cy="3520277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7041232" y="4149080"/>
            <a:ext cx="2725706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3"/>
              <a:gd name="adj6" fmla="val -3103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帳號密碼有誤提醒使用者</a:t>
            </a:r>
          </a:p>
        </p:txBody>
      </p:sp>
    </p:spTree>
    <p:extLst>
      <p:ext uri="{BB962C8B-B14F-4D97-AF65-F5344CB8AC3E}">
        <p14:creationId xmlns:p14="http://schemas.microsoft.com/office/powerpoint/2010/main" val="82596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註冊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0C817FA-5217-40C2-B5D2-6E2BE7BEE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587456"/>
            <a:ext cx="8640960" cy="4403168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681192" y="3573016"/>
            <a:ext cx="2458870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233"/>
              <a:gd name="adj6" fmla="val -29847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帳號已註冊過提醒使用者</a:t>
            </a:r>
          </a:p>
        </p:txBody>
      </p:sp>
    </p:spTree>
    <p:extLst>
      <p:ext uri="{BB962C8B-B14F-4D97-AF65-F5344CB8AC3E}">
        <p14:creationId xmlns:p14="http://schemas.microsoft.com/office/powerpoint/2010/main" val="153122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48631" y="397987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註冊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425497B-5F13-48F5-A3CD-DBA10A5EB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87" y="1095949"/>
            <a:ext cx="4032448" cy="5151558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681192" y="3573016"/>
            <a:ext cx="2592288" cy="936104"/>
          </a:xfrm>
          <a:prstGeom prst="borderCallout2">
            <a:avLst>
              <a:gd name="adj1" fmla="val 18750"/>
              <a:gd name="adj2" fmla="val -8333"/>
              <a:gd name="adj3" fmla="val -16875"/>
              <a:gd name="adj4" fmla="val -34096"/>
              <a:gd name="adj5" fmla="val -105307"/>
              <a:gd name="adj6" fmla="val -42297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確認會員資料註冊成功後畫面自動跳轉至登入頁面</a:t>
            </a:r>
          </a:p>
        </p:txBody>
      </p:sp>
    </p:spTree>
    <p:extLst>
      <p:ext uri="{BB962C8B-B14F-4D97-AF65-F5344CB8AC3E}">
        <p14:creationId xmlns:p14="http://schemas.microsoft.com/office/powerpoint/2010/main" val="12505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重新登入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56FA0A3-85F7-449F-994B-5B37137D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124744"/>
            <a:ext cx="4762475" cy="5321415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383213" y="2988107"/>
            <a:ext cx="2890267" cy="133178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3"/>
              <a:gd name="adj6" fmla="val -3103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新會員完成登入後，引導進入會員資料頁完成會員資料</a:t>
            </a:r>
          </a:p>
        </p:txBody>
      </p:sp>
    </p:spTree>
    <p:extLst>
      <p:ext uri="{BB962C8B-B14F-4D97-AF65-F5344CB8AC3E}">
        <p14:creationId xmlns:p14="http://schemas.microsoft.com/office/powerpoint/2010/main" val="133498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052736"/>
            <a:ext cx="7920000" cy="540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小組成員簡介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動機與目的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網站核心功能模組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技術選型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路由架構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1"/>
                </a:solidFill>
              </a:rPr>
              <a:t>UI</a:t>
            </a:r>
            <a:r>
              <a:rPr lang="zh-TW" altLang="en-US" sz="2400" dirty="0">
                <a:solidFill>
                  <a:schemeClr val="bg1"/>
                </a:solidFill>
              </a:rPr>
              <a:t>設計｜色彩配置｜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技術要點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流程演示</a:t>
            </a:r>
            <a:r>
              <a:rPr lang="en-US" altLang="zh-TW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會員及其相關流程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會員資料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E2F382F-28BB-476D-9359-2DF45BB5F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" y="1539178"/>
            <a:ext cx="8640960" cy="4194083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792696" y="5386913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60682"/>
              <a:gd name="adj4" fmla="val -14930"/>
              <a:gd name="adj5" fmla="val 4565"/>
              <a:gd name="adj6" fmla="val -2547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完成會員料填寫建立會員資料</a:t>
            </a:r>
          </a:p>
        </p:txBody>
      </p:sp>
      <p:sp>
        <p:nvSpPr>
          <p:cNvPr id="7" name="直線圖說文字 2 7">
            <a:extLst>
              <a:ext uri="{FF2B5EF4-FFF2-40B4-BE49-F238E27FC236}">
                <a16:creationId xmlns:a16="http://schemas.microsoft.com/office/drawing/2014/main" xmlns="" id="{4E1851A4-02C9-4FE6-833F-88368A98BDAE}"/>
              </a:ext>
            </a:extLst>
          </p:cNvPr>
          <p:cNvSpPr/>
          <p:nvPr/>
        </p:nvSpPr>
        <p:spPr>
          <a:xfrm>
            <a:off x="1652136" y="1092201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71031"/>
              <a:gd name="adj4" fmla="val -23376"/>
              <a:gd name="adj5" fmla="val 172720"/>
              <a:gd name="adj6" fmla="val -3591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新增會員照片</a:t>
            </a:r>
          </a:p>
        </p:txBody>
      </p:sp>
    </p:spTree>
    <p:extLst>
      <p:ext uri="{BB962C8B-B14F-4D97-AF65-F5344CB8AC3E}">
        <p14:creationId xmlns:p14="http://schemas.microsoft.com/office/powerpoint/2010/main" val="86109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購物車清單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4A9DCC9-A0CE-4D3C-B0DE-C7F61AF6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3" y="1846328"/>
            <a:ext cx="8913440" cy="3254747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3728864" y="5049541"/>
            <a:ext cx="3096344" cy="692696"/>
          </a:xfrm>
          <a:prstGeom prst="borderCallout2">
            <a:avLst>
              <a:gd name="adj1" fmla="val 74659"/>
              <a:gd name="adj2" fmla="val -3122"/>
              <a:gd name="adj3" fmla="val 38940"/>
              <a:gd name="adj4" fmla="val -10066"/>
              <a:gd name="adj5" fmla="val -23389"/>
              <a:gd name="adj6" fmla="val -1018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顯示會員所選擇的商品，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增加購買數量或是刪除商品</a:t>
            </a:r>
          </a:p>
        </p:txBody>
      </p:sp>
      <p:sp>
        <p:nvSpPr>
          <p:cNvPr id="7" name="直線圖說文字 2 7">
            <a:extLst>
              <a:ext uri="{FF2B5EF4-FFF2-40B4-BE49-F238E27FC236}">
                <a16:creationId xmlns:a16="http://schemas.microsoft.com/office/drawing/2014/main" xmlns="" id="{4E1851A4-02C9-4FE6-833F-88368A98BDAE}"/>
              </a:ext>
            </a:extLst>
          </p:cNvPr>
          <p:cNvSpPr/>
          <p:nvPr/>
        </p:nvSpPr>
        <p:spPr>
          <a:xfrm>
            <a:off x="1496616" y="1399351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71031"/>
              <a:gd name="adj4" fmla="val -23376"/>
              <a:gd name="adj5" fmla="val 172720"/>
              <a:gd name="adj6" fmla="val -3591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新增會員照片</a:t>
            </a:r>
          </a:p>
        </p:txBody>
      </p:sp>
      <p:sp>
        <p:nvSpPr>
          <p:cNvPr id="9" name="直線圖說文字 2 7">
            <a:extLst>
              <a:ext uri="{FF2B5EF4-FFF2-40B4-BE49-F238E27FC236}">
                <a16:creationId xmlns:a16="http://schemas.microsoft.com/office/drawing/2014/main" xmlns="" id="{0FA89B39-72EC-4482-8EC4-2C2C666AE77E}"/>
              </a:ext>
            </a:extLst>
          </p:cNvPr>
          <p:cNvSpPr/>
          <p:nvPr/>
        </p:nvSpPr>
        <p:spPr>
          <a:xfrm>
            <a:off x="8121352" y="4602564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44557"/>
              <a:gd name="adj4" fmla="val -22692"/>
              <a:gd name="adj5" fmla="val -29448"/>
              <a:gd name="adj6" fmla="val -2907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商品價格計算</a:t>
            </a:r>
          </a:p>
        </p:txBody>
      </p:sp>
    </p:spTree>
    <p:extLst>
      <p:ext uri="{BB962C8B-B14F-4D97-AF65-F5344CB8AC3E}">
        <p14:creationId xmlns:p14="http://schemas.microsoft.com/office/powerpoint/2010/main" val="203942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327934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付款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231ABB14-6801-4EC0-BD93-7CB90B786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979680"/>
            <a:ext cx="6768430" cy="5235669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573180" y="5837370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51364"/>
              <a:gd name="adj4" fmla="val -18752"/>
              <a:gd name="adj5" fmla="val 4565"/>
              <a:gd name="adj6" fmla="val -2373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會員選擇付款方式及配送方式並且確認會員付款資訊是否正確</a:t>
            </a:r>
          </a:p>
        </p:txBody>
      </p:sp>
    </p:spTree>
    <p:extLst>
      <p:ext uri="{BB962C8B-B14F-4D97-AF65-F5344CB8AC3E}">
        <p14:creationId xmlns:p14="http://schemas.microsoft.com/office/powerpoint/2010/main" val="116400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327934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付款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3497DBF-0DD1-46A0-8246-2FB894D3D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1139697"/>
            <a:ext cx="7838866" cy="5078453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465168" y="2957551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51364"/>
              <a:gd name="adj4" fmla="val -18752"/>
              <a:gd name="adj5" fmla="val 4565"/>
              <a:gd name="adj6" fmla="val -2373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確認無誤後，後台進行商品配送後續流程</a:t>
            </a:r>
          </a:p>
        </p:txBody>
      </p:sp>
    </p:spTree>
    <p:extLst>
      <p:ext uri="{BB962C8B-B14F-4D97-AF65-F5344CB8AC3E}">
        <p14:creationId xmlns:p14="http://schemas.microsoft.com/office/powerpoint/2010/main" val="149999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商品資訊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1052736"/>
            <a:ext cx="9001000" cy="521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48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放大功能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3" y="836712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5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84719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書本詳情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979200"/>
            <a:ext cx="8424936" cy="542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16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19" y="28650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相關影片連結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8" y="1340768"/>
            <a:ext cx="8737783" cy="459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06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19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影片</a:t>
            </a:r>
            <a:r>
              <a:rPr lang="zh-TW" altLang="en-US" dirty="0" smtClean="0"/>
              <a:t>總覽頁面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8" y="836712"/>
            <a:ext cx="803116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5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成員及分工簡介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2" name="群組 1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CSS </a:t>
                </a:r>
                <a:r>
                  <a:rPr lang="en-US" altLang="zh-TW" sz="1400" dirty="0" smtClean="0"/>
                  <a:t>Variables</a:t>
                </a:r>
                <a:r>
                  <a:rPr lang="zh-TW" altLang="en-US" sz="1400" dirty="0" smtClean="0"/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組員：吳冠宇</a:t>
                </a: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3977116" y="4161658"/>
                <a:ext cx="2379435" cy="210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管理功能連接資料庫刪改查。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組員：朱逸潔</a:t>
                  </a: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3977116" y="4161656"/>
                  <a:ext cx="2379435" cy="202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、註冊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會員資料連接後端，增刪改查功能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。資料庫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86" name="圖片 8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5070880" y="1561648"/>
              <a:ext cx="2234972" cy="4897355"/>
              <a:chOff x="5070880" y="1561648"/>
              <a:chExt cx="2234972" cy="489735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236224" y="3856111"/>
                <a:ext cx="2039515" cy="260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商品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內容頁畫面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總覽、影面內容頁畫面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資料庫串接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8650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影片內容頁面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上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8" y="1124744"/>
            <a:ext cx="8964524" cy="505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9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1602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影片內容頁面</a:t>
            </a:r>
            <a:r>
              <a:rPr lang="en-US" altLang="zh-TW" dirty="0" smtClean="0"/>
              <a:t>-</a:t>
            </a:r>
            <a:r>
              <a:rPr lang="zh-TW" altLang="en-US" dirty="0"/>
              <a:t>下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2" y="908720"/>
            <a:ext cx="8265996" cy="520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099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897fecb7f_1_24"/>
          <p:cNvSpPr txBox="1"/>
          <p:nvPr/>
        </p:nvSpPr>
        <p:spPr>
          <a:xfrm>
            <a:off x="3453000" y="297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accent4"/>
                </a:solidFill>
              </a:rPr>
              <a:t>會員ＱＡ頁</a:t>
            </a:r>
            <a:endParaRPr/>
          </a:p>
        </p:txBody>
      </p:sp>
      <p:pic>
        <p:nvPicPr>
          <p:cNvPr id="293" name="Google Shape;293;g1b897fecb7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87" y="1036575"/>
            <a:ext cx="9146226" cy="5078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2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2748be270_0_2"/>
          <p:cNvSpPr txBox="1">
            <a:spLocks noGrp="1"/>
          </p:cNvSpPr>
          <p:nvPr>
            <p:ph type="body" idx="1"/>
          </p:nvPr>
        </p:nvSpPr>
        <p:spPr>
          <a:xfrm>
            <a:off x="1065150" y="395300"/>
            <a:ext cx="7775700" cy="101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accent4"/>
                </a:solidFill>
                <a:latin typeface="+mj-ea"/>
                <a:ea typeface="+mj-ea"/>
                <a:cs typeface="Arial"/>
                <a:sym typeface="Arial"/>
              </a:rPr>
              <a:t>活動頁面總覽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00" name="Google Shape;300;g1b2748be270_0_2"/>
          <p:cNvPicPr preferRelativeResize="0"/>
          <p:nvPr/>
        </p:nvPicPr>
        <p:blipFill rotWithShape="1">
          <a:blip r:embed="rId3">
            <a:alphaModFix/>
          </a:blip>
          <a:srcRect t="3390" b="-3390"/>
          <a:stretch/>
        </p:blipFill>
        <p:spPr>
          <a:xfrm>
            <a:off x="0" y="1202150"/>
            <a:ext cx="9906002" cy="501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57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/>
        </p:nvSpPr>
        <p:spPr>
          <a:xfrm>
            <a:off x="632520" y="2221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後台：管理登入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797"/>
            <a:ext cx="9906002" cy="46918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/>
          <p:nvPr/>
        </p:nvSpPr>
        <p:spPr>
          <a:xfrm>
            <a:off x="2972813" y="5353159"/>
            <a:ext cx="3960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48872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632520" y="2853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後台：會員管理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013"/>
            <a:ext cx="9905999" cy="227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272480" y="978055"/>
            <a:ext cx="3093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從資料庫拿取會員資料後，顯示在後台，並可做編輯與整筆刪除再傳回資料庫。</a:t>
            </a:r>
            <a:endParaRPr sz="1600" dirty="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67877"/>
            <a:ext cx="9906000" cy="212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2544150" y="5804925"/>
            <a:ext cx="4817700" cy="4578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會員編輯後傳送到資料庫後畫面更新資料並顯示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5205000" y="3429000"/>
            <a:ext cx="2759100" cy="45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947" y="47404"/>
                </a:moveTo>
                <a:lnTo>
                  <a:pt x="136936" y="-81035"/>
                </a:lnTo>
                <a:lnTo>
                  <a:pt x="141418" y="-177071"/>
                </a:lnTo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點擊編輯轉跳到會員編輯頁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743167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/>
        </p:nvSpPr>
        <p:spPr>
          <a:xfrm>
            <a:off x="632520" y="2052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後台：商品管理（書籍上架）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63" y="934500"/>
            <a:ext cx="6846428" cy="4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2417825" y="5338725"/>
            <a:ext cx="5070300" cy="6927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讀取資料庫資料顯示畫面，並可點選修改或上架書籍。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838402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/>
        </p:nvSpPr>
        <p:spPr>
          <a:xfrm>
            <a:off x="632520" y="3998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後台：商品管理（書籍</a:t>
            </a:r>
            <a:r>
              <a:rPr lang="zh-TW" sz="3600" b="1">
                <a:solidFill>
                  <a:srgbClr val="FFC000"/>
                </a:solidFill>
                <a:latin typeface="+mj-ea"/>
                <a:ea typeface="+mj-ea"/>
              </a:rPr>
              <a:t>修改、</a:t>
            </a: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上架）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1241374"/>
            <a:ext cx="7196925" cy="5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/>
          <p:nvPr/>
        </p:nvSpPr>
        <p:spPr>
          <a:xfrm>
            <a:off x="5901991" y="3205400"/>
            <a:ext cx="3744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按照資料庫格式修改上架書籍，每個輸入匡都會對照到資料庫名稱做儲存。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91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/>
        </p:nvSpPr>
        <p:spPr>
          <a:xfrm>
            <a:off x="632545" y="74680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後台：銷售圖表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767375"/>
            <a:ext cx="9905649" cy="589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9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流程演示</a:t>
            </a:r>
            <a:r>
              <a:rPr lang="en-US" altLang="zh-TW" sz="4000" dirty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動機與目的、目標客群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/>
              <a:t>動機與目的</a:t>
            </a:r>
            <a:endParaRPr lang="en-US" altLang="zh-TW" dirty="0"/>
          </a:p>
          <a:p>
            <a:pPr lvl="1" algn="just"/>
            <a:r>
              <a:rPr lang="zh-TW" altLang="en-US" dirty="0"/>
              <a:t>目的：電商網站，主要販售藝術設計類別書籍，</a:t>
            </a:r>
            <a:r>
              <a:rPr lang="zh-TW" altLang="en-US" dirty="0" smtClean="0"/>
              <a:t>並</a:t>
            </a:r>
            <a:r>
              <a:rPr lang="zh-TW" altLang="en-US" dirty="0" smtClean="0"/>
              <a:t>作為藝術與文化</a:t>
            </a:r>
            <a:r>
              <a:rPr lang="zh-TW" altLang="en-US" dirty="0" smtClean="0"/>
              <a:t>相關資訊的分享</a:t>
            </a:r>
            <a:r>
              <a:rPr lang="zh-TW" altLang="en-US" dirty="0"/>
              <a:t>平台。 </a:t>
            </a:r>
            <a:endParaRPr lang="en-US" altLang="zh-TW" dirty="0"/>
          </a:p>
          <a:p>
            <a:pPr lvl="1" algn="just"/>
            <a:r>
              <a:rPr lang="zh-TW" altLang="en-US" dirty="0"/>
              <a:t>動機：將實體獨立書店轉換為有特定目標客群的電商網站。</a:t>
            </a:r>
            <a:endParaRPr lang="en-US" altLang="zh-TW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248472"/>
            <a:ext cx="7524408" cy="184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目標客群</a:t>
            </a:r>
            <a:endParaRPr lang="en-US" altLang="zh-TW" dirty="0"/>
          </a:p>
          <a:p>
            <a:pPr lvl="1" algn="just"/>
            <a:r>
              <a:rPr lang="zh-TW" altLang="en-US" dirty="0" smtClean="0"/>
              <a:t>活躍</a:t>
            </a:r>
            <a:r>
              <a:rPr lang="zh-TW" altLang="en-US" dirty="0"/>
              <a:t>於藝術領域的藝術家們、藝術學習者</a:t>
            </a:r>
            <a:r>
              <a:rPr lang="zh-TW" altLang="en-US" dirty="0" smtClean="0"/>
              <a:t>及</a:t>
            </a:r>
            <a:r>
              <a:rPr lang="zh-TW" altLang="en-US" dirty="0"/>
              <a:t>對藝術設計相關</a:t>
            </a:r>
            <a:r>
              <a:rPr lang="zh-TW" altLang="en-US" dirty="0" smtClean="0"/>
              <a:t>書籍有需求及偏好的</a:t>
            </a:r>
            <a:r>
              <a:rPr lang="zh-TW" altLang="en-US" dirty="0"/>
              <a:t>消費者。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網站核心功能</a:t>
            </a:r>
          </a:p>
        </p:txBody>
      </p:sp>
      <p:grpSp>
        <p:nvGrpSpPr>
          <p:cNvPr id="107" name="群組 106"/>
          <p:cNvGrpSpPr/>
          <p:nvPr/>
        </p:nvGrpSpPr>
        <p:grpSpPr>
          <a:xfrm>
            <a:off x="1090234" y="5013176"/>
            <a:ext cx="7725532" cy="1008112"/>
            <a:chOff x="683852" y="5013176"/>
            <a:chExt cx="7725532" cy="1008112"/>
          </a:xfrm>
        </p:grpSpPr>
        <p:grpSp>
          <p:nvGrpSpPr>
            <p:cNvPr id="104" name="群組 103"/>
            <p:cNvGrpSpPr/>
            <p:nvPr/>
          </p:nvGrpSpPr>
          <p:grpSpPr>
            <a:xfrm>
              <a:off x="1424608" y="5013176"/>
              <a:ext cx="6984776" cy="1008112"/>
              <a:chOff x="1424608" y="5013176"/>
              <a:chExt cx="6984776" cy="1008112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1724235" y="5319386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後台登入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448562" y="5319385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商品管理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16710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會員管理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690961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銷售圖表</a:t>
                </a:r>
              </a:p>
            </p:txBody>
          </p:sp>
          <p:sp>
            <p:nvSpPr>
              <p:cNvPr id="74" name="圓角矩形 73"/>
              <p:cNvSpPr/>
              <p:nvPr/>
            </p:nvSpPr>
            <p:spPr>
              <a:xfrm>
                <a:off x="1424608" y="5013176"/>
                <a:ext cx="6984776" cy="1008112"/>
              </a:xfrm>
              <a:prstGeom prst="roundRect">
                <a:avLst>
                  <a:gd name="adj" fmla="val 10852"/>
                </a:avLst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683852" y="5396393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後台</a:t>
              </a: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1090234" y="1581234"/>
            <a:ext cx="7725532" cy="2999893"/>
            <a:chOff x="683852" y="1581234"/>
            <a:chExt cx="7725532" cy="2999893"/>
          </a:xfrm>
        </p:grpSpPr>
        <p:sp>
          <p:nvSpPr>
            <p:cNvPr id="108" name="圓角矩形 107"/>
            <p:cNvSpPr/>
            <p:nvPr/>
          </p:nvSpPr>
          <p:spPr>
            <a:xfrm>
              <a:off x="1424608" y="1581234"/>
              <a:ext cx="6984776" cy="2999893"/>
            </a:xfrm>
            <a:prstGeom prst="roundRect">
              <a:avLst>
                <a:gd name="adj" fmla="val 4943"/>
              </a:avLst>
            </a:prstGeom>
            <a:solidFill>
              <a:schemeClr val="bg1">
                <a:alpha val="15000"/>
              </a:schemeClr>
            </a:solidFill>
            <a:ln w="38100">
              <a:noFill/>
              <a:prstDash val="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724235" y="1884489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首頁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3448562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註冊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448562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搜尋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172889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商品列表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897216" y="1884487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商品詳情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7216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購物車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6897887" y="3821385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結帳</a:t>
              </a:r>
              <a:endParaRPr kumimoji="1" lang="zh-TW" altLang="en-US" b="1" dirty="0">
                <a:solidFill>
                  <a:srgbClr val="292929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172889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登入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169024" y="3821384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會員中心</a:t>
              </a:r>
            </a:p>
          </p:txBody>
        </p:sp>
        <p:cxnSp>
          <p:nvCxnSpPr>
            <p:cNvPr id="75" name="直線箭頭接點 74"/>
            <p:cNvCxnSpPr>
              <a:stCxn id="58" idx="3"/>
              <a:endCxn id="61" idx="1"/>
            </p:cNvCxnSpPr>
            <p:nvPr/>
          </p:nvCxnSpPr>
          <p:spPr>
            <a:xfrm flipV="1">
              <a:off x="2912235" y="2105124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/>
            <p:cNvCxnSpPr>
              <a:stCxn id="61" idx="3"/>
              <a:endCxn id="62" idx="1"/>
            </p:cNvCxnSpPr>
            <p:nvPr/>
          </p:nvCxnSpPr>
          <p:spPr>
            <a:xfrm>
              <a:off x="4636562" y="2105124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62" idx="3"/>
              <a:endCxn id="63" idx="1"/>
            </p:cNvCxnSpPr>
            <p:nvPr/>
          </p:nvCxnSpPr>
          <p:spPr>
            <a:xfrm flipV="1">
              <a:off x="6360889" y="2105123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接點 84"/>
            <p:cNvCxnSpPr>
              <a:stCxn id="63" idx="2"/>
              <a:endCxn id="67" idx="0"/>
            </p:cNvCxnSpPr>
            <p:nvPr/>
          </p:nvCxnSpPr>
          <p:spPr>
            <a:xfrm rot="5400000">
              <a:off x="6365464" y="1727184"/>
              <a:ext cx="527178" cy="172432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>
              <a:stCxn id="67" idx="3"/>
              <a:endCxn id="64" idx="1"/>
            </p:cNvCxnSpPr>
            <p:nvPr/>
          </p:nvCxnSpPr>
          <p:spPr>
            <a:xfrm>
              <a:off x="6360889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/>
            <p:cNvCxnSpPr>
              <a:stCxn id="59" idx="3"/>
              <a:endCxn id="67" idx="1"/>
            </p:cNvCxnSpPr>
            <p:nvPr/>
          </p:nvCxnSpPr>
          <p:spPr>
            <a:xfrm>
              <a:off x="4636562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接點 91"/>
            <p:cNvCxnSpPr>
              <a:stCxn id="58" idx="2"/>
              <a:endCxn id="59" idx="1"/>
            </p:cNvCxnSpPr>
            <p:nvPr/>
          </p:nvCxnSpPr>
          <p:spPr>
            <a:xfrm rot="16200000" flipH="1">
              <a:off x="2509492" y="2134502"/>
              <a:ext cx="747812" cy="113032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/>
            <p:cNvCxnSpPr>
              <a:stCxn id="67" idx="2"/>
              <a:endCxn id="68" idx="0"/>
            </p:cNvCxnSpPr>
            <p:nvPr/>
          </p:nvCxnSpPr>
          <p:spPr>
            <a:xfrm flipH="1">
              <a:off x="5763024" y="3294207"/>
              <a:ext cx="3865" cy="52717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/>
            <p:cNvCxnSpPr>
              <a:stCxn id="64" idx="2"/>
              <a:endCxn id="65" idx="0"/>
            </p:cNvCxnSpPr>
            <p:nvPr/>
          </p:nvCxnSpPr>
          <p:spPr>
            <a:xfrm>
              <a:off x="7491216" y="3294207"/>
              <a:ext cx="671" cy="52717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683852" y="1959414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前台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技術選型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00808"/>
            <a:ext cx="8841432" cy="38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262336"/>
            <a:ext cx="6662886" cy="511635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路由架構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314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設計｜</a:t>
            </a:r>
            <a:r>
              <a:rPr lang="en-US" altLang="zh-TW" dirty="0"/>
              <a:t>LOGO</a:t>
            </a:r>
            <a:r>
              <a:rPr lang="zh-TW" altLang="en-US" dirty="0"/>
              <a:t>概念｜色彩配置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en-US" altLang="zh-TW" sz="2400" dirty="0"/>
              <a:t>UI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pPr lvl="1" algn="just"/>
            <a:r>
              <a:rPr lang="zh-TW" altLang="en-US" sz="2000" dirty="0"/>
              <a:t>使用希克定律，避免使用者因過多選擇而分心，使整體購物流程與體驗更加順暢。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使用圖標簡化資訊，協助使用者降低認知負荷。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考量繁體字的閱讀舒適性，字體不小於</a:t>
            </a:r>
            <a:r>
              <a:rPr lang="en-US" altLang="zh-TW" sz="2000" dirty="0"/>
              <a:t>14px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005064"/>
            <a:ext cx="4899688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/>
              <a:t>LOGO</a:t>
            </a:r>
            <a:r>
              <a:rPr lang="zh-TW" altLang="en-US" sz="2400" dirty="0"/>
              <a:t>概念及色彩配置</a:t>
            </a:r>
            <a:endParaRPr lang="en-US" altLang="zh-TW" sz="2400" dirty="0"/>
          </a:p>
          <a:p>
            <a:pPr lvl="1" algn="just"/>
            <a:r>
              <a:rPr lang="en-US" altLang="zh-TW" sz="2000" dirty="0"/>
              <a:t>LOGO</a:t>
            </a:r>
            <a:r>
              <a:rPr lang="zh-TW" altLang="en-US" sz="2000" dirty="0"/>
              <a:t>採用類手</a:t>
            </a:r>
            <a:r>
              <a:rPr lang="zh-TW" altLang="en-US" sz="2000" dirty="0" smtClean="0"/>
              <a:t>寫字體</a:t>
            </a:r>
            <a:r>
              <a:rPr lang="zh-TW" altLang="en-US" sz="2000" dirty="0"/>
              <a:t>，增加</a:t>
            </a:r>
            <a:r>
              <a:rPr lang="zh-TW" altLang="en-US" sz="2000" dirty="0" smtClean="0"/>
              <a:t>品牌人文</a:t>
            </a:r>
            <a:r>
              <a:rPr lang="zh-TW" altLang="en-US" sz="2000" dirty="0"/>
              <a:t>溫度。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色彩配置以主色</a:t>
            </a:r>
            <a:r>
              <a:rPr lang="en-US" altLang="zh-TW" sz="2000" dirty="0"/>
              <a:t>60%</a:t>
            </a:r>
            <a:r>
              <a:rPr lang="zh-TW" altLang="en-US" sz="2000" dirty="0"/>
              <a:t>、輔色</a:t>
            </a:r>
            <a:r>
              <a:rPr lang="en-US" altLang="zh-TW" sz="2000" dirty="0"/>
              <a:t>30%</a:t>
            </a:r>
            <a:r>
              <a:rPr lang="zh-TW" altLang="en-US" sz="2000" dirty="0"/>
              <a:t>、重點色</a:t>
            </a:r>
            <a:r>
              <a:rPr lang="en-US" altLang="zh-TW" sz="2000" dirty="0"/>
              <a:t>10%</a:t>
            </a:r>
            <a:r>
              <a:rPr lang="zh-TW" altLang="en-US" sz="2000" dirty="0"/>
              <a:t>，</a:t>
            </a:r>
            <a:r>
              <a:rPr lang="zh-TW" altLang="en-US" sz="2000" dirty="0" smtClean="0"/>
              <a:t>佐以自然色搭配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2" name="矩形 1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5400000">
            <a:off x="7232527" y="4586600"/>
            <a:ext cx="1216898" cy="1213152"/>
            <a:chOff x="7455064" y="3396611"/>
            <a:chExt cx="1216898" cy="1213152"/>
          </a:xfrm>
        </p:grpSpPr>
        <p:sp>
          <p:nvSpPr>
            <p:cNvPr id="13" name="矩形 12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21" name="肘形接點 20"/>
          <p:cNvCxnSpPr>
            <a:stCxn id="13" idx="1"/>
          </p:cNvCxnSpPr>
          <p:nvPr/>
        </p:nvCxnSpPr>
        <p:spPr>
          <a:xfrm flipV="1">
            <a:off x="8017310" y="4344388"/>
            <a:ext cx="464082" cy="314156"/>
          </a:xfrm>
          <a:prstGeom prst="bentConnector3">
            <a:avLst>
              <a:gd name="adj1" fmla="val 261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38733" y="414177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主色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  <p:cxnSp>
        <p:nvCxnSpPr>
          <p:cNvPr id="26" name="肘形接點 25"/>
          <p:cNvCxnSpPr>
            <a:stCxn id="14" idx="0"/>
          </p:cNvCxnSpPr>
          <p:nvPr/>
        </p:nvCxnSpPr>
        <p:spPr>
          <a:xfrm rot="16200000" flipH="1">
            <a:off x="8429942" y="5315179"/>
            <a:ext cx="350101" cy="462515"/>
          </a:xfrm>
          <a:prstGeom prst="bentConnector2">
            <a:avLst/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851196" y="55403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輔</a:t>
            </a:r>
            <a:r>
              <a:rPr kumimoji="1" lang="zh-TW" altLang="en-US" sz="1600" dirty="0" smtClean="0">
                <a:solidFill>
                  <a:schemeClr val="accent4"/>
                </a:solidFill>
              </a:rPr>
              <a:t>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  <p:cxnSp>
        <p:nvCxnSpPr>
          <p:cNvPr id="36" name="肘形接點 35"/>
          <p:cNvCxnSpPr>
            <a:stCxn id="15" idx="3"/>
          </p:cNvCxnSpPr>
          <p:nvPr/>
        </p:nvCxnSpPr>
        <p:spPr>
          <a:xfrm rot="10800000" flipV="1">
            <a:off x="7304505" y="5727807"/>
            <a:ext cx="356404" cy="178171"/>
          </a:xfrm>
          <a:prstGeom prst="bentConnector3">
            <a:avLst>
              <a:gd name="adj1" fmla="val -196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453550" y="57367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重點色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  <p:cxnSp>
        <p:nvCxnSpPr>
          <p:cNvPr id="38" name="肘形接點 37"/>
          <p:cNvCxnSpPr>
            <a:stCxn id="16" idx="2"/>
          </p:cNvCxnSpPr>
          <p:nvPr/>
        </p:nvCxnSpPr>
        <p:spPr>
          <a:xfrm rot="16200000" flipV="1">
            <a:off x="7011781" y="4718508"/>
            <a:ext cx="325909" cy="267005"/>
          </a:xfrm>
          <a:prstGeom prst="bentConnector3">
            <a:avLst>
              <a:gd name="adj1" fmla="val 279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625117" y="42766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smtClean="0">
                <a:solidFill>
                  <a:schemeClr val="accent4"/>
                </a:solidFill>
              </a:rPr>
              <a:t>自然色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首頁：顯圖輪播、</a:t>
            </a:r>
            <a:r>
              <a:rPr lang="en-US" altLang="zh-TW" dirty="0"/>
              <a:t>Header</a:t>
            </a:r>
            <a:r>
              <a:rPr lang="zh-TW" altLang="en-US" dirty="0"/>
              <a:t>搜尋欄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592960" y="2130826"/>
            <a:ext cx="4176464" cy="72928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欄功能：透過設定過濾條件，以及元件之間的傳值，完成關鍵字搜尋功能。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3296816" y="5445224"/>
            <a:ext cx="3168352" cy="648072"/>
          </a:xfrm>
          <a:prstGeom prst="borderCallout2">
            <a:avLst>
              <a:gd name="adj1" fmla="val 63758"/>
              <a:gd name="adj2" fmla="val 106283"/>
              <a:gd name="adj3" fmla="val 66616"/>
              <a:gd name="adj4" fmla="val 129113"/>
              <a:gd name="adj5" fmla="val 120289"/>
              <a:gd name="adj6" fmla="val 12905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首頁歡迎圖：可自動播放，或點擊控制項跳至下一張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上一張。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6897216" y="5013176"/>
            <a:ext cx="1872208" cy="432048"/>
          </a:xfrm>
          <a:prstGeom prst="borderCallout2">
            <a:avLst>
              <a:gd name="adj1" fmla="val 130197"/>
              <a:gd name="adj2" fmla="val 85344"/>
              <a:gd name="adj3" fmla="val 148416"/>
              <a:gd name="adj4" fmla="val 98890"/>
              <a:gd name="adj5" fmla="val 200303"/>
              <a:gd name="adj6" fmla="val 10363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全域通用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 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036340" y="2205120"/>
            <a:ext cx="1872208" cy="432048"/>
          </a:xfrm>
          <a:prstGeom prst="borderCallout2">
            <a:avLst>
              <a:gd name="adj1" fmla="val -17149"/>
              <a:gd name="adj2" fmla="val 6209"/>
              <a:gd name="adj3" fmla="val -68585"/>
              <a:gd name="adj4" fmla="val 6773"/>
              <a:gd name="adj5" fmla="val -91711"/>
              <a:gd name="adj6" fmla="val 1275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框架 3"/>
          <p:cNvSpPr/>
          <p:nvPr/>
        </p:nvSpPr>
        <p:spPr>
          <a:xfrm>
            <a:off x="7092650" y="6202588"/>
            <a:ext cx="864096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8553400" y="5859024"/>
            <a:ext cx="604292" cy="522304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4390</TotalTime>
  <Words>974</Words>
  <Application>Microsoft Macintosh PowerPoint</Application>
  <PresentationFormat>A4 紙張 (210x297 公釐)</PresentationFormat>
  <Paragraphs>165</Paragraphs>
  <Slides>40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Avenir Next LT Pro Light</vt:lpstr>
      <vt:lpstr>Calibri</vt:lpstr>
      <vt:lpstr>Liberation Sans</vt:lpstr>
      <vt:lpstr>Microsoft JhengHei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網路書店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商品內容頁面-商品資訊</vt:lpstr>
      <vt:lpstr>商品內容頁面-放大功能</vt:lpstr>
      <vt:lpstr>商品內容頁面-書本詳情</vt:lpstr>
      <vt:lpstr>商品內容頁面-相關影片連結</vt:lpstr>
      <vt:lpstr>影片總覽頁面</vt:lpstr>
      <vt:lpstr>影片內容頁面-上</vt:lpstr>
      <vt:lpstr>影片內容頁面-下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流程演示DEMO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86</cp:revision>
  <dcterms:created xsi:type="dcterms:W3CDTF">2021-04-12T00:49:08Z</dcterms:created>
  <dcterms:modified xsi:type="dcterms:W3CDTF">2022-12-14T18:40:10Z</dcterms:modified>
  <cp:category/>
</cp:coreProperties>
</file>